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62" r:id="rId2"/>
    <p:sldId id="264" r:id="rId3"/>
    <p:sldId id="265" r:id="rId4"/>
    <p:sldId id="266" r:id="rId5"/>
    <p:sldId id="267" r:id="rId6"/>
    <p:sldId id="269" r:id="rId7"/>
    <p:sldId id="282" r:id="rId8"/>
    <p:sldId id="280" r:id="rId9"/>
    <p:sldId id="281" r:id="rId10"/>
    <p:sldId id="283" r:id="rId11"/>
    <p:sldId id="28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6" d="100"/>
          <a:sy n="76" d="100"/>
        </p:scale>
        <p:origin x="1085" y="53"/>
      </p:cViewPr>
      <p:guideLst>
        <p:guide orient="horz" pos="315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14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40.wmf"/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9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7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2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762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66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24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image" Target="../media/image15.png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42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wmf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5.wmf"/><Relationship Id="rId5" Type="http://schemas.openxmlformats.org/officeDocument/2006/relationships/image" Target="../media/image26.png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image" Target="../media/image29.png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7.wmf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24342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РУЧНОЕ/АВТОМАТИЧЕСКОЕ УПРАВЛЕНИЕ РЕЖИМОМ АВТОНОМНО РАБОТАЮЩЕГО СИНХРОННОГО ГЕНЕРАТОРА 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429000"/>
            <a:ext cx="8229600" cy="2448272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влияния режимов работы на частоту и напряжение автономно работающего синхронного генератора.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работа генератора устойчива в области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неустойчива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       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существует такой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режим, при котором очень малое увеличение нагрузок вызывает нарушение его устойчивости. Такой режим называют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нагрузки системы максимальными или предельными нагрузками по условиям статической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       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случай появления непредвиденных возмущений предусматривается запас по загрузке генератора, характеризуемый коэффициентом запаса статической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- нормальный режим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- п/аварийный режим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284292"/>
              </p:ext>
            </p:extLst>
          </p:nvPr>
        </p:nvGraphicFramePr>
        <p:xfrm>
          <a:off x="7236296" y="332656"/>
          <a:ext cx="1200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1" name="Equation" r:id="rId3" imgW="800100" imgH="228600" progId="Equation.DSMT4">
                  <p:embed/>
                </p:oleObj>
              </mc:Choice>
              <mc:Fallback>
                <p:oleObj name="Equation" r:id="rId3" imgW="8001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332656"/>
                        <a:ext cx="1200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921422"/>
              </p:ext>
            </p:extLst>
          </p:nvPr>
        </p:nvGraphicFramePr>
        <p:xfrm>
          <a:off x="3851920" y="620688"/>
          <a:ext cx="15430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2" name="Equation" r:id="rId5" imgW="1028700" imgH="228600" progId="Equation.DSMT4">
                  <p:embed/>
                </p:oleObj>
              </mc:Choice>
              <mc:Fallback>
                <p:oleObj name="Equation" r:id="rId5" imgW="10287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620688"/>
                        <a:ext cx="15430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96" y="3183021"/>
            <a:ext cx="4264343" cy="3342323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830099"/>
              </p:ext>
            </p:extLst>
          </p:nvPr>
        </p:nvGraphicFramePr>
        <p:xfrm>
          <a:off x="7795724" y="1844824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3" name="Equation" r:id="rId8" imgW="203112" imgH="241195" progId="Equation.DSMT4">
                  <p:embed/>
                </p:oleObj>
              </mc:Choice>
              <mc:Fallback>
                <p:oleObj name="Equation" r:id="rId8" imgW="203112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724" y="1844824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907478"/>
              </p:ext>
            </p:extLst>
          </p:nvPr>
        </p:nvGraphicFramePr>
        <p:xfrm>
          <a:off x="5417260" y="3356992"/>
          <a:ext cx="2323092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4" name="Equation" r:id="rId10" imgW="1548728" imgH="495085" progId="Equation.DSMT4">
                  <p:embed/>
                </p:oleObj>
              </mc:Choice>
              <mc:Fallback>
                <p:oleObj name="Equation" r:id="rId10" imgW="1548728" imgH="49508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260" y="3356992"/>
                        <a:ext cx="2323092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63668"/>
              </p:ext>
            </p:extLst>
          </p:nvPr>
        </p:nvGraphicFramePr>
        <p:xfrm>
          <a:off x="5004048" y="4625582"/>
          <a:ext cx="121867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5" name="Equation" r:id="rId12" imgW="812447" imgH="241195" progId="Equation.DSMT4">
                  <p:embed/>
                </p:oleObj>
              </mc:Choice>
              <mc:Fallback>
                <p:oleObj name="Equation" r:id="rId12" imgW="812447" imgH="24119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625582"/>
                        <a:ext cx="121867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705089"/>
              </p:ext>
            </p:extLst>
          </p:nvPr>
        </p:nvGraphicFramePr>
        <p:xfrm>
          <a:off x="5089839" y="5299455"/>
          <a:ext cx="1066337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6" name="Equation" r:id="rId14" imgW="710891" imgH="241195" progId="Equation.DSMT4">
                  <p:embed/>
                </p:oleObj>
              </mc:Choice>
              <mc:Fallback>
                <p:oleObj name="Equation" r:id="rId14" imgW="710891" imgH="24119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839" y="5299455"/>
                        <a:ext cx="1066337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5264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режим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генератора.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режим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вследствие нарушения баланса моментов, действующих на вал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энергосистемах возникают асинхронные режимы двух видов: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асинхронный режим невозбужденного генератора – при потере возбуждения;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асинхронный режим возбужденного генератора – нарушение устойчивости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возбуждения синхронного генератора.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потеря возбуждения происходит в случаях: ошибочного отключения АГП, обрыва или КЗ в силовой цепи обмотки возбуждения генератора, повреждения возбудителя или элементов схемы цепей возбуждения, при переходе на резервный возбудитель, ошибках персонала и 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потере возбуждения генератор переходит в асинхронный режим.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электромагнитный момент        снижается до нуля.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нарушается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частота вращения генератора начинает возрастать сверх синхронной.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932743"/>
              </p:ext>
            </p:extLst>
          </p:nvPr>
        </p:nvGraphicFramePr>
        <p:xfrm>
          <a:off x="7673809" y="332656"/>
          <a:ext cx="121867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Equation" r:id="rId3" imgW="812447" imgH="241195" progId="Equation.DSMT4">
                  <p:embed/>
                </p:oleObj>
              </mc:Choice>
              <mc:Fallback>
                <p:oleObj name="Equation" r:id="rId3" imgW="812447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809" y="332656"/>
                        <a:ext cx="121867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6430"/>
              </p:ext>
            </p:extLst>
          </p:nvPr>
        </p:nvGraphicFramePr>
        <p:xfrm>
          <a:off x="5436095" y="5587487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3" name="Equation" r:id="rId5" imgW="291973" imgH="241195" progId="Equation.DSMT4">
                  <p:embed/>
                </p:oleObj>
              </mc:Choice>
              <mc:Fallback>
                <p:oleObj name="Equation" r:id="rId5" imgW="291973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5" y="5587487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185882"/>
              </p:ext>
            </p:extLst>
          </p:nvPr>
        </p:nvGraphicFramePr>
        <p:xfrm>
          <a:off x="4670921" y="5875519"/>
          <a:ext cx="1485255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Equation" r:id="rId7" imgW="990170" imgH="241195" progId="Equation.DSMT4">
                  <p:embed/>
                </p:oleObj>
              </mc:Choice>
              <mc:Fallback>
                <p:oleObj name="Equation" r:id="rId7" imgW="990170" imgH="24119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921" y="5875519"/>
                        <a:ext cx="1485255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9663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замкнутых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контурах ротора (клиньях, зубцах, обмотке ротора, если она окажется замкнутой, например, на резистор самосинхронизации) появятся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переменные токи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частоту скольжения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магнитных полей этих переменных токов с магнитным полем статора создаст на валу турбогенератора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электромагнитный момент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, тормозящий ротор.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Установившийся асинхронный режим наступает 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режиме генератор выдает в сеть активную и потребляет из сети реактивную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мощность. Значительно понижается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 на выводах статора генератора. Прохождение переменного тока в замкнутых контурах ротора вызывает потери, увеличивающие нагрев ротора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Допустимая длительность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асинхронного режима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охлаждения.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генераторы с косвенным охлаждением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в асинхронном режиме не более чем 30 мин с нагрузкой до 0,6 номинальной.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в работе генератора, потерявшего возбуждение,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 энергосистеме существует необходимый резерв реактивной мощности, обеспечивающий поддержание напряжения в узловых точках, энергосистемы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перейти на резервное возбуждение.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918633"/>
              </p:ext>
            </p:extLst>
          </p:nvPr>
        </p:nvGraphicFramePr>
        <p:xfrm>
          <a:off x="3491880" y="1915079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3" imgW="279279" imgH="241195" progId="Equation.DSMT4">
                  <p:embed/>
                </p:oleObj>
              </mc:Choice>
              <mc:Fallback>
                <p:oleObj name="Equation" r:id="rId3" imgW="279279" imgH="24119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915079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556204"/>
              </p:ext>
            </p:extLst>
          </p:nvPr>
        </p:nvGraphicFramePr>
        <p:xfrm>
          <a:off x="6948264" y="2204864"/>
          <a:ext cx="10477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5" imgW="698500" imgH="241300" progId="Equation.DSMT4">
                  <p:embed/>
                </p:oleObj>
              </mc:Choice>
              <mc:Fallback>
                <p:oleObj name="Equation" r:id="rId5" imgW="698500" imgH="241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204864"/>
                        <a:ext cx="10477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0985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режим с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нарушении устойчивости, когда угол между векторами ЕДС генератора и напряжения сети меняется в пределах от 0 до 360°, т.е. имеют место несинхронные повороты ротора относительно статора.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асинхронного режима с возбуждением характерно наличие на валу турбогенератора двух электромагнитных моментов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асинхронного       . Алгебраическое суммирование их в каждый период времени с моментом турбины          приводит к появлению на валу знакопеременного результирующего момента вращения, при этом турбогенератор будет работать с переменным по знаку скольжением, переходя то в генераторный режим, выдавая мощность в сеть, то в двигательный режим, потребляя ее из сети.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полностью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поднять возбуждение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приступить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разгрузке турбогенератора по активной мощности вплоть до появления признаков втягивания его в синхронизм.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07839"/>
              </p:ext>
            </p:extLst>
          </p:nvPr>
        </p:nvGraphicFramePr>
        <p:xfrm>
          <a:off x="8397874" y="1915079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Equation" r:id="rId4" imgW="291973" imgH="241195" progId="Equation.DSMT4">
                  <p:embed/>
                </p:oleObj>
              </mc:Choice>
              <mc:Fallback>
                <p:oleObj name="Equation" r:id="rId4" imgW="291973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4" y="1915079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480380"/>
              </p:ext>
            </p:extLst>
          </p:nvPr>
        </p:nvGraphicFramePr>
        <p:xfrm>
          <a:off x="2339752" y="2204864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Equation" r:id="rId6" imgW="279279" imgH="241195" progId="Equation.DSMT4">
                  <p:embed/>
                </p:oleObj>
              </mc:Choice>
              <mc:Fallback>
                <p:oleObj name="Equation" r:id="rId6" imgW="279279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204864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83349"/>
              </p:ext>
            </p:extLst>
          </p:nvPr>
        </p:nvGraphicFramePr>
        <p:xfrm>
          <a:off x="4297097" y="2491143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0" name="Equation" r:id="rId8" imgW="279279" imgH="241195" progId="Equation.DSMT4">
                  <p:embed/>
                </p:oleObj>
              </mc:Choice>
              <mc:Fallback>
                <p:oleObj name="Equation" r:id="rId8" imgW="279279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097" y="2491143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3101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67544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тока возбуждения на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увеличении тока возбуждения возрастает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ЭДС генератора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а, следовательно, и предельная мощность       , при этом увеличивается устойчивость машины.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Угловая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активной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значениях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3851429" cy="362362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312136"/>
              </p:ext>
            </p:extLst>
          </p:nvPr>
        </p:nvGraphicFramePr>
        <p:xfrm>
          <a:off x="5347452" y="1268760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4" imgW="203112" imgH="241195" progId="Equation.DSMT4">
                  <p:embed/>
                </p:oleObj>
              </mc:Choice>
              <mc:Fallback>
                <p:oleObj name="Equation" r:id="rId4" imgW="203112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452" y="1268760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117221"/>
              </p:ext>
            </p:extLst>
          </p:nvPr>
        </p:nvGraphicFramePr>
        <p:xfrm>
          <a:off x="5436096" y="1772816"/>
          <a:ext cx="1808966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6" imgW="1205977" imgH="495085" progId="Equation.DSMT4">
                  <p:embed/>
                </p:oleObj>
              </mc:Choice>
              <mc:Fallback>
                <p:oleObj name="Equation" r:id="rId6" imgW="1205977" imgH="495085" progId="Equation.DSMT4">
                  <p:embed/>
                  <p:pic>
                    <p:nvPicPr>
                      <p:cNvPr id="21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772816"/>
                        <a:ext cx="1808966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61571"/>
              </p:ext>
            </p:extLst>
          </p:nvPr>
        </p:nvGraphicFramePr>
        <p:xfrm>
          <a:off x="5417260" y="2636912"/>
          <a:ext cx="2323092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8" imgW="1548728" imgH="495085" progId="Equation.DSMT4">
                  <p:embed/>
                </p:oleObj>
              </mc:Choice>
              <mc:Fallback>
                <p:oleObj name="Equation" r:id="rId8" imgW="1548728" imgH="495085" progId="Equation.DSMT4">
                  <p:embed/>
                  <p:pic>
                    <p:nvPicPr>
                      <p:cNvPr id="12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260" y="2636912"/>
                        <a:ext cx="2323092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51022" y="3284984"/>
            <a:ext cx="40694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генераторах широко применяют автоматическое регулирование тока возбуждения для стабилизации напряжения и повышения статической устойчивости при изменении нагрузки.</a:t>
            </a:r>
          </a:p>
        </p:txBody>
      </p:sp>
    </p:spTree>
    <p:extLst>
      <p:ext uri="{BB962C8B-B14F-4D97-AF65-F5344CB8AC3E}">
        <p14:creationId xmlns:p14="http://schemas.microsoft.com/office/powerpoint/2010/main" val="3819094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лабораторной работе моделируется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одномашинная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электрическая система, работающая параллельно с электрической системой бесконечной мощности.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позволяет: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ручном или автоматизированном режиме (с помощью специальной компьютерной программы) подключить синхронный генератор к электрической системе по способу точной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нагрузить генератор активной и реактивной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мощностями;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перегрузить генератор по активной мощности, вызвав потерю его устойчивости, и рассмотреть асинхронный режим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смоделировать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потерю генератором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возбуждения;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остановить генератор. </a:t>
            </a:r>
          </a:p>
        </p:txBody>
      </p:sp>
    </p:spTree>
    <p:extLst>
      <p:ext uri="{BB962C8B-B14F-4D97-AF65-F5344CB8AC3E}">
        <p14:creationId xmlns:p14="http://schemas.microsoft.com/office/powerpoint/2010/main" val="243567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Системой бесконечной мощности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которой подключается синхронный генератор, называется такая система, которая характеризуется неизменностью напряжения на шинах по амплитуде и частоте, т.е.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и                   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означает, что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и изменение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режима работы подключаемого генератора не влияет на напряжение и частоту сети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устойчивость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способность системы сохранять исходный режим при воздействии малых возмущений или режим, близкий к исходному, если возмущение не снято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устойчивость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послеаварийном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для механической системы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25885"/>
              </p:ext>
            </p:extLst>
          </p:nvPr>
        </p:nvGraphicFramePr>
        <p:xfrm>
          <a:off x="1907704" y="1268760"/>
          <a:ext cx="11049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5" name="Equation" r:id="rId3" imgW="736600" imgH="190500" progId="Equation.DSMT4">
                  <p:embed/>
                </p:oleObj>
              </mc:Choice>
              <mc:Fallback>
                <p:oleObj name="Equation" r:id="rId3" imgW="736600" imgH="190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268760"/>
                        <a:ext cx="11049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24241"/>
              </p:ext>
            </p:extLst>
          </p:nvPr>
        </p:nvGraphicFramePr>
        <p:xfrm>
          <a:off x="3347864" y="1268760"/>
          <a:ext cx="1085379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6" name="Equation" r:id="rId5" imgW="723586" imgH="228501" progId="Equation.DSMT4">
                  <p:embed/>
                </p:oleObj>
              </mc:Choice>
              <mc:Fallback>
                <p:oleObj name="Equation" r:id="rId5" imgW="723586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268760"/>
                        <a:ext cx="1085379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8287" y="1508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661389"/>
              </p:ext>
            </p:extLst>
          </p:nvPr>
        </p:nvGraphicFramePr>
        <p:xfrm>
          <a:off x="4427984" y="1516956"/>
          <a:ext cx="1770882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7" name="Equation" r:id="rId7" imgW="1180588" imgH="266584" progId="Equation.DSMT4">
                  <p:embed/>
                </p:oleObj>
              </mc:Choice>
              <mc:Fallback>
                <p:oleObj name="Equation" r:id="rId7" imgW="1180588" imgH="26658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516956"/>
                        <a:ext cx="1770882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1259632" y="29249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5580112" y="3225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1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638760"/>
              </p:ext>
            </p:extLst>
          </p:nvPr>
        </p:nvGraphicFramePr>
        <p:xfrm>
          <a:off x="2875087" y="3717032"/>
          <a:ext cx="3260725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8" name="Visio" r:id="rId9" imgW="4069293" imgH="2697433" progId="Visio.Drawing.15">
                  <p:embed/>
                </p:oleObj>
              </mc:Choice>
              <mc:Fallback>
                <p:oleObj name="Visio" r:id="rId9" imgW="4069293" imgH="2697433" progId="Visio.Drawing.15">
                  <p:embed/>
                  <p:pic>
                    <p:nvPicPr>
                      <p:cNvPr id="0" name="Object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5087" y="3717032"/>
                        <a:ext cx="3260725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Угловая характеристика активной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мощности синхронной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машины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активной мощности синхронной машины происходит за счет изменения механического вращающего момент на ее валу от поступления воды или пара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синхронной машины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угла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    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при                    и          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угловой характеристикой активней мощности синхронной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машины.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равна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ЭДС генератора и напряжение сети;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синхронное индуктивное сопротивление обмотки статора;   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угол между векторами ЭДС и напряжения.                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зависимость представляет собой синусоиду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Ее часть, расположенная выше оси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абсцисс 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&gt;0)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режиму работы генератором, а часть, расположенная ниже оси абсцисс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&lt;0)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– режиму работы двигателем.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118474"/>
              </p:ext>
            </p:extLst>
          </p:nvPr>
        </p:nvGraphicFramePr>
        <p:xfrm>
          <a:off x="7740352" y="191923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0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1923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885906"/>
              </p:ext>
            </p:extLst>
          </p:nvPr>
        </p:nvGraphicFramePr>
        <p:xfrm>
          <a:off x="2641567" y="2148657"/>
          <a:ext cx="1066337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1" name="Equation" r:id="rId5" imgW="710891" imgH="266584" progId="Equation.DSMT4">
                  <p:embed/>
                </p:oleObj>
              </mc:Choice>
              <mc:Fallback>
                <p:oleObj name="Equation" r:id="rId5" imgW="710891" imgH="266584" progId="Equation.DSMT4">
                  <p:embed/>
                  <p:pic>
                    <p:nvPicPr>
                      <p:cNvPr id="0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67" y="2148657"/>
                        <a:ext cx="1066337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07414"/>
              </p:ext>
            </p:extLst>
          </p:nvPr>
        </p:nvGraphicFramePr>
        <p:xfrm>
          <a:off x="4437654" y="2262783"/>
          <a:ext cx="11049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2" name="Equation" r:id="rId7" imgW="736600" imgH="190500" progId="Equation.DSMT4">
                  <p:embed/>
                </p:oleObj>
              </mc:Choice>
              <mc:Fallback>
                <p:oleObj name="Equation" r:id="rId7" imgW="736600" imgH="190500" progId="Equation.DSMT4">
                  <p:embed/>
                  <p:pic>
                    <p:nvPicPr>
                      <p:cNvPr id="0" name="Object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654" y="2262783"/>
                        <a:ext cx="11049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999261"/>
              </p:ext>
            </p:extLst>
          </p:nvPr>
        </p:nvGraphicFramePr>
        <p:xfrm>
          <a:off x="6006901" y="2257302"/>
          <a:ext cx="1085379" cy="34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3" name="Equation" r:id="rId9" imgW="723586" imgH="228501" progId="Equation.DSMT4">
                  <p:embed/>
                </p:oleObj>
              </mc:Choice>
              <mc:Fallback>
                <p:oleObj name="Equation" r:id="rId9" imgW="723586" imgH="228501" progId="Equation.DSMT4">
                  <p:embed/>
                  <p:pic>
                    <p:nvPicPr>
                      <p:cNvPr id="0" name="Object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901" y="2257302"/>
                        <a:ext cx="1085379" cy="34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491978"/>
              </p:ext>
            </p:extLst>
          </p:nvPr>
        </p:nvGraphicFramePr>
        <p:xfrm>
          <a:off x="3131840" y="2996952"/>
          <a:ext cx="1808966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4" name="Equation" r:id="rId11" imgW="1205977" imgH="495085" progId="Equation.DSMT4">
                  <p:embed/>
                </p:oleObj>
              </mc:Choice>
              <mc:Fallback>
                <p:oleObj name="Equation" r:id="rId11" imgW="1205977" imgH="495085" progId="Equation.DSMT4">
                  <p:embed/>
                  <p:pic>
                    <p:nvPicPr>
                      <p:cNvPr id="0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996952"/>
                        <a:ext cx="1808966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51990"/>
              </p:ext>
            </p:extLst>
          </p:nvPr>
        </p:nvGraphicFramePr>
        <p:xfrm>
          <a:off x="522916" y="4005064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5" name="Equation" r:id="rId13" imgW="203112" imgH="241195" progId="Equation.DSMT4">
                  <p:embed/>
                </p:oleObj>
              </mc:Choice>
              <mc:Fallback>
                <p:oleObj name="Equation" r:id="rId13" imgW="203112" imgH="241195" progId="Equation.DSMT4">
                  <p:embed/>
                  <p:pic>
                    <p:nvPicPr>
                      <p:cNvPr id="0" name="Object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16" y="4005064"/>
                        <a:ext cx="30466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597650"/>
              </p:ext>
            </p:extLst>
          </p:nvPr>
        </p:nvGraphicFramePr>
        <p:xfrm>
          <a:off x="570520" y="439628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6" name="Equation" r:id="rId15" imgW="139639" imgH="190417" progId="Equation.DSMT4">
                  <p:embed/>
                </p:oleObj>
              </mc:Choice>
              <mc:Fallback>
                <p:oleObj name="Equation" r:id="rId15" imgW="139639" imgH="190417" progId="Equation.DSMT4">
                  <p:embed/>
                  <p:pic>
                    <p:nvPicPr>
                      <p:cNvPr id="13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20" y="439628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установившемся режиме работы генератора механическая мощность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приложенная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валу генератора со стороны турбины, равна электрической мощности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отдаваемой генератором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энергоагрегата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действуют два одинаковых по абсолютной величине, но противоположных по направлению вращающих момента: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ускоряющий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турбины       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тормозящий синхронный электромагнитный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     .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1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20"/>
          <p:cNvSpPr>
            <a:spLocks noChangeArrowheads="1"/>
          </p:cNvSpPr>
          <p:nvPr/>
        </p:nvSpPr>
        <p:spPr bwMode="auto">
          <a:xfrm>
            <a:off x="107504" y="3326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74245"/>
              </p:ext>
            </p:extLst>
          </p:nvPr>
        </p:nvGraphicFramePr>
        <p:xfrm>
          <a:off x="1835696" y="3933056"/>
          <a:ext cx="45680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" name="Equation" r:id="rId4" imgW="304536" imgH="266469" progId="Equation.DSMT4">
                  <p:embed/>
                </p:oleObj>
              </mc:Choice>
              <mc:Fallback>
                <p:oleObj name="Equation" r:id="rId4" imgW="304536" imgH="266469" progId="Equation.DSMT4">
                  <p:embed/>
                  <p:pic>
                    <p:nvPicPr>
                      <p:cNvPr id="0" name="Object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33056"/>
                        <a:ext cx="45680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403853"/>
              </p:ext>
            </p:extLst>
          </p:nvPr>
        </p:nvGraphicFramePr>
        <p:xfrm>
          <a:off x="4222502" y="4541292"/>
          <a:ext cx="914004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0" name="Equation" r:id="rId6" imgW="609336" imgH="266584" progId="Equation.DSMT4">
                  <p:embed/>
                </p:oleObj>
              </mc:Choice>
              <mc:Fallback>
                <p:oleObj name="Equation" r:id="rId6" imgW="609336" imgH="266584" progId="Equation.DSMT4">
                  <p:embed/>
                  <p:pic>
                    <p:nvPicPr>
                      <p:cNvPr id="0" name="Object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502" y="4541292"/>
                        <a:ext cx="914004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836465"/>
              </p:ext>
            </p:extLst>
          </p:nvPr>
        </p:nvGraphicFramePr>
        <p:xfrm>
          <a:off x="6012160" y="5805264"/>
          <a:ext cx="418919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1" name="Equation" r:id="rId8" imgW="279279" imgH="241195" progId="Equation.DSMT4">
                  <p:embed/>
                </p:oleObj>
              </mc:Choice>
              <mc:Fallback>
                <p:oleObj name="Equation" r:id="rId8" imgW="279279" imgH="241195" progId="Equation.DSMT4">
                  <p:embed/>
                  <p:pic>
                    <p:nvPicPr>
                      <p:cNvPr id="0" name="Object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5805264"/>
                        <a:ext cx="418919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4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789676"/>
              </p:ext>
            </p:extLst>
          </p:nvPr>
        </p:nvGraphicFramePr>
        <p:xfrm>
          <a:off x="8094480" y="6091543"/>
          <a:ext cx="43796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2" name="Equation" r:id="rId10" imgW="291973" imgH="241195" progId="Equation.DSMT4">
                  <p:embed/>
                </p:oleObj>
              </mc:Choice>
              <mc:Fallback>
                <p:oleObj name="Equation" r:id="rId10" imgW="291973" imgH="241195" progId="Equation.DSMT4">
                  <p:embed/>
                  <p:pic>
                    <p:nvPicPr>
                      <p:cNvPr id="0" name="Object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480" y="6091543"/>
                        <a:ext cx="43796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33662" y="332656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Отклонение любой из этих мощностей (моментов) от установившегося значения отражается в виде появления небаланса мощностей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валу                     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действием которого ротор генератора будет ускорять либо замедлять свое вращательное движение. Соответственно, величина угла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увеличиваться или уменьшаться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турбины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зависит от угла      и поэтому изображена на рисунке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прямой, которая пересекается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электрической мощности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точках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этих точках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и, следовательно, обе они могли бы соответствовать нормальному установившемуся режиму работы. Однако устойчивой является только работа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что происходит при небольших возмущениях (изменения) угла      при работе генератора в точках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38"/>
          <p:cNvSpPr>
            <a:spLocks noChangeArrowheads="1"/>
          </p:cNvSpPr>
          <p:nvPr/>
        </p:nvSpPr>
        <p:spPr bwMode="auto">
          <a:xfrm>
            <a:off x="1475656" y="324823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3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896495"/>
              </p:ext>
            </p:extLst>
          </p:nvPr>
        </p:nvGraphicFramePr>
        <p:xfrm>
          <a:off x="4219830" y="980728"/>
          <a:ext cx="1504298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3" name="Equation" r:id="rId3" imgW="1002865" imgH="266584" progId="Equation.DSMT4">
                  <p:embed/>
                </p:oleObj>
              </mc:Choice>
              <mc:Fallback>
                <p:oleObj name="Equation" r:id="rId3" imgW="1002865" imgH="266584" progId="Equation.DSMT4">
                  <p:embed/>
                  <p:pic>
                    <p:nvPicPr>
                      <p:cNvPr id="0" name="Object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830" y="980728"/>
                        <a:ext cx="1504298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9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844024"/>
              </p:ext>
            </p:extLst>
          </p:nvPr>
        </p:nvGraphicFramePr>
        <p:xfrm>
          <a:off x="5442661" y="159196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4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Object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661" y="159196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9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736399"/>
              </p:ext>
            </p:extLst>
          </p:nvPr>
        </p:nvGraphicFramePr>
        <p:xfrm>
          <a:off x="3203847" y="2165200"/>
          <a:ext cx="45680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5" name="Equation" r:id="rId7" imgW="304536" imgH="266469" progId="Equation.DSMT4">
                  <p:embed/>
                </p:oleObj>
              </mc:Choice>
              <mc:Fallback>
                <p:oleObj name="Equation" r:id="rId7" imgW="304536" imgH="266469" progId="Equation.DSMT4">
                  <p:embed/>
                  <p:pic>
                    <p:nvPicPr>
                      <p:cNvPr id="0" name="Object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7" y="2165200"/>
                        <a:ext cx="45680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591933"/>
              </p:ext>
            </p:extLst>
          </p:nvPr>
        </p:nvGraphicFramePr>
        <p:xfrm>
          <a:off x="5802701" y="22072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6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11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701" y="2207270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4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791401"/>
              </p:ext>
            </p:extLst>
          </p:nvPr>
        </p:nvGraphicFramePr>
        <p:xfrm>
          <a:off x="5301282" y="2813100"/>
          <a:ext cx="1066337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7" name="Equation" r:id="rId10" imgW="710891" imgH="266584" progId="Equation.DSMT4">
                  <p:embed/>
                </p:oleObj>
              </mc:Choice>
              <mc:Fallback>
                <p:oleObj name="Equation" r:id="rId10" imgW="710891" imgH="266584" progId="Equation.DSMT4">
                  <p:embed/>
                  <p:pic>
                    <p:nvPicPr>
                      <p:cNvPr id="0" name="Object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282" y="2813100"/>
                        <a:ext cx="1066337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429098"/>
              </p:ext>
            </p:extLst>
          </p:nvPr>
        </p:nvGraphicFramePr>
        <p:xfrm>
          <a:off x="2915816" y="3101132"/>
          <a:ext cx="914004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8" name="Equation" r:id="rId12" imgW="609336" imgH="266584" progId="Equation.DSMT4">
                  <p:embed/>
                </p:oleObj>
              </mc:Choice>
              <mc:Fallback>
                <p:oleObj name="Equation" r:id="rId12" imgW="609336" imgH="266584" progId="Equation.DSMT4">
                  <p:embed/>
                  <p:pic>
                    <p:nvPicPr>
                      <p:cNvPr id="0" name="Object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101132"/>
                        <a:ext cx="914004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830026"/>
              </p:ext>
            </p:extLst>
          </p:nvPr>
        </p:nvGraphicFramePr>
        <p:xfrm>
          <a:off x="2483768" y="4655542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9" name="Equation" r:id="rId14" imgW="139639" imgH="190417" progId="Equation.DSMT4">
                  <p:embed/>
                </p:oleObj>
              </mc:Choice>
              <mc:Fallback>
                <p:oleObj name="Equation" r:id="rId14" imgW="139639" imgH="190417" progId="Equation.DSMT4">
                  <p:embed/>
                  <p:pic>
                    <p:nvPicPr>
                      <p:cNvPr id="29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655542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ChangeAspect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1 увеличение  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1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небольшого случайного возмущения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     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электрическая мощность генератора соответственно увеличится на величину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Нарушится равенство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электромагнитный момент начнет тормозить ротор, угол начнет снижаться пока система не вернется в точку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438925"/>
              </p:ext>
            </p:extLst>
          </p:nvPr>
        </p:nvGraphicFramePr>
        <p:xfrm>
          <a:off x="7092280" y="4149079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6"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4149079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953850"/>
              </p:ext>
            </p:extLst>
          </p:nvPr>
        </p:nvGraphicFramePr>
        <p:xfrm>
          <a:off x="827583" y="4437112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7" name="Equation" r:id="rId6" imgW="266469" imgH="190335" progId="Equation.DSMT4">
                  <p:embed/>
                </p:oleObj>
              </mc:Choice>
              <mc:Fallback>
                <p:oleObj name="Equation" r:id="rId6" imgW="266469" imgH="190335" progId="Equation.DSMT4">
                  <p:embed/>
                  <p:pic>
                    <p:nvPicPr>
                      <p:cNvPr id="0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4437112"/>
                        <a:ext cx="399704" cy="28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758490"/>
              </p:ext>
            </p:extLst>
          </p:nvPr>
        </p:nvGraphicFramePr>
        <p:xfrm>
          <a:off x="1907704" y="4746822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8" name="Equation" r:id="rId8" imgW="266353" imgH="177569" progId="Equation.DSMT4">
                  <p:embed/>
                </p:oleObj>
              </mc:Choice>
              <mc:Fallback>
                <p:oleObj name="Equation" r:id="rId8" imgW="266353" imgH="177569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46822"/>
                        <a:ext cx="399530" cy="266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315193"/>
              </p:ext>
            </p:extLst>
          </p:nvPr>
        </p:nvGraphicFramePr>
        <p:xfrm>
          <a:off x="5940152" y="4725144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9" name="Equation" r:id="rId10" imgW="634449" imgH="266469" progId="Equation.DSMT4">
                  <p:embed/>
                </p:oleObj>
              </mc:Choice>
              <mc:Fallback>
                <p:oleObj name="Equation" r:id="rId10" imgW="634449" imgH="266469" progId="Equation.DSMT4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725144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570581"/>
              </p:ext>
            </p:extLst>
          </p:nvPr>
        </p:nvGraphicFramePr>
        <p:xfrm>
          <a:off x="5658685" y="33265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0"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19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685" y="33265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33662" y="750565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260648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1 уменьшение  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в точке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в результате некоторого возмущения угол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уменьшиться на      , то электрическая мощность генератора соответственно уменьшиться на величину       . Нарушится равенство моментов                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турбины начнет ускорять ротор,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прекращении действия этого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возмущения,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режим работы в точке 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966646"/>
              </p:ext>
            </p:extLst>
          </p:nvPr>
        </p:nvGraphicFramePr>
        <p:xfrm>
          <a:off x="5730693" y="332656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23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693" y="332656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3662" y="620688"/>
            <a:ext cx="4264343" cy="3342323"/>
          </a:xfrm>
          <a:prstGeom prst="rect">
            <a:avLst/>
          </a:prstGeom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19261"/>
              </p:ext>
            </p:extLst>
          </p:nvPr>
        </p:nvGraphicFramePr>
        <p:xfrm>
          <a:off x="618125" y="4439518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25" y="4439518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888061"/>
              </p:ext>
            </p:extLst>
          </p:nvPr>
        </p:nvGraphicFramePr>
        <p:xfrm>
          <a:off x="3380208" y="4437112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Equation" r:id="rId6" imgW="266469" imgH="190335" progId="Equation.DSMT4">
                  <p:embed/>
                </p:oleObj>
              </mc:Choice>
              <mc:Fallback>
                <p:oleObj name="Equation" r:id="rId6" imgW="266469" imgH="190335" progId="Equation.DSMT4">
                  <p:embed/>
                  <p:pic>
                    <p:nvPicPr>
                      <p:cNvPr id="25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208" y="4437112"/>
                        <a:ext cx="399704" cy="28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155751"/>
              </p:ext>
            </p:extLst>
          </p:nvPr>
        </p:nvGraphicFramePr>
        <p:xfrm>
          <a:off x="5396606" y="4746822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8" imgW="266353" imgH="177569" progId="Equation.DSMT4">
                  <p:embed/>
                </p:oleObj>
              </mc:Choice>
              <mc:Fallback>
                <p:oleObj name="Equation" r:id="rId8" imgW="266353" imgH="177569" progId="Equation.DSMT4">
                  <p:embed/>
                  <p:pic>
                    <p:nvPicPr>
                      <p:cNvPr id="3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606" y="4746822"/>
                        <a:ext cx="399530" cy="266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404216"/>
              </p:ext>
            </p:extLst>
          </p:nvPr>
        </p:nvGraphicFramePr>
        <p:xfrm>
          <a:off x="1676110" y="5045520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2" name="Equation" r:id="rId10" imgW="634680" imgH="266400" progId="Equation.DSMT4">
                  <p:embed/>
                </p:oleObj>
              </mc:Choice>
              <mc:Fallback>
                <p:oleObj name="Equation" r:id="rId10" imgW="634680" imgH="2664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110" y="5045520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162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2 увеличение 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небольшого случайного возмущения угол    увеличится на      , электрическая мощность генератора  уменьшиться на величину    </a:t>
            </a:r>
          </a:p>
          <a:p>
            <a:pPr marL="0" indent="720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. Нарушится равенство моментов                    . 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 момент турбины начнет ускорять ротор, угол еще больше увеличиться и т.д.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выйдет из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синхронизма.  При благоприятных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 перейдет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устойчивый режим работы на последующих положительных полуволнах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синусоиды.</a:t>
            </a: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376799"/>
              </p:ext>
            </p:extLst>
          </p:nvPr>
        </p:nvGraphicFramePr>
        <p:xfrm>
          <a:off x="7092280" y="4223494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3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4223494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256146"/>
              </p:ext>
            </p:extLst>
          </p:nvPr>
        </p:nvGraphicFramePr>
        <p:xfrm>
          <a:off x="827584" y="4511649"/>
          <a:ext cx="399704" cy="28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4" name="Equation" r:id="rId5" imgW="266469" imgH="190335" progId="Equation.DSMT4">
                  <p:embed/>
                </p:oleObj>
              </mc:Choice>
              <mc:Fallback>
                <p:oleObj name="Equation" r:id="rId5" imgW="266469" imgH="19033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511649"/>
                        <a:ext cx="399704" cy="2855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460806"/>
              </p:ext>
            </p:extLst>
          </p:nvPr>
        </p:nvGraphicFramePr>
        <p:xfrm>
          <a:off x="572070" y="4818830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" name="Equation" r:id="rId7" imgW="266353" imgH="177569" progId="Equation.DSMT4">
                  <p:embed/>
                </p:oleObj>
              </mc:Choice>
              <mc:Fallback>
                <p:oleObj name="Equation" r:id="rId7" imgW="266353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070" y="4818830"/>
                        <a:ext cx="399530" cy="266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147243"/>
              </p:ext>
            </p:extLst>
          </p:nvPr>
        </p:nvGraphicFramePr>
        <p:xfrm>
          <a:off x="4860032" y="4829496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6" name="Equation" r:id="rId9" imgW="634680" imgH="266400" progId="Equation.DSMT4">
                  <p:embed/>
                </p:oleObj>
              </mc:Choice>
              <mc:Fallback>
                <p:oleObj name="Equation" r:id="rId9" imgW="634680" imgH="266400" progId="Equation.DSMT4">
                  <p:embed/>
                  <p:pic>
                    <p:nvPicPr>
                      <p:cNvPr id="32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4829496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63830"/>
              </p:ext>
            </p:extLst>
          </p:nvPr>
        </p:nvGraphicFramePr>
        <p:xfrm>
          <a:off x="5730693" y="4070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693" y="407070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Рисунок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33662" y="692696"/>
            <a:ext cx="4264343" cy="334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ChangeAspect="1"/>
          </p:cNvSpPr>
          <p:nvPr/>
        </p:nvSpPr>
        <p:spPr>
          <a:xfrm>
            <a:off x="457200" y="332656"/>
            <a:ext cx="8229600" cy="61926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2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11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 при работе в точке 2 угол    уменьшится,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электрическая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генератора соответственно увеличится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    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Нарушится равенство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электромагнитный момент начнет тормозить ротор, угол начнет снижаться пока этот баланс не восстановится в точке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Font typeface="Arial" pitchFamily="34" charset="0"/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677261"/>
              </p:ext>
            </p:extLst>
          </p:nvPr>
        </p:nvGraphicFramePr>
        <p:xfrm>
          <a:off x="4938605" y="4223494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1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5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605" y="4223494"/>
                        <a:ext cx="209459" cy="285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418839"/>
              </p:ext>
            </p:extLst>
          </p:nvPr>
        </p:nvGraphicFramePr>
        <p:xfrm>
          <a:off x="8060902" y="4509120"/>
          <a:ext cx="399530" cy="266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2" name="Equation" r:id="rId5" imgW="266353" imgH="177569" progId="Equation.DSMT4">
                  <p:embed/>
                </p:oleObj>
              </mc:Choice>
              <mc:Fallback>
                <p:oleObj name="Equation" r:id="rId5" imgW="266353" imgH="177569" progId="Equation.DSMT4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0902" y="4509120"/>
                        <a:ext cx="399530" cy="266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145632"/>
              </p:ext>
            </p:extLst>
          </p:nvPr>
        </p:nvGraphicFramePr>
        <p:xfrm>
          <a:off x="4139952" y="4752155"/>
          <a:ext cx="951674" cy="39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3" name="Equation" r:id="rId7" imgW="634680" imgH="266400" progId="Equation.DSMT4">
                  <p:embed/>
                </p:oleObj>
              </mc:Choice>
              <mc:Fallback>
                <p:oleObj name="Equation" r:id="rId7" imgW="634680" imgH="266400" progId="Equation.DSMT4">
                  <p:embed/>
                  <p:pic>
                    <p:nvPicPr>
                      <p:cNvPr id="1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752155"/>
                        <a:ext cx="951674" cy="39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09850" y="692696"/>
            <a:ext cx="4316730" cy="3530918"/>
          </a:xfrm>
          <a:prstGeom prst="rect">
            <a:avLst/>
          </a:prstGeom>
        </p:spPr>
      </p:pic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2477"/>
              </p:ext>
            </p:extLst>
          </p:nvPr>
        </p:nvGraphicFramePr>
        <p:xfrm>
          <a:off x="5724128" y="407070"/>
          <a:ext cx="209459" cy="28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4" name="Equation" r:id="rId3" imgW="139639" imgH="190417" progId="Equation.DSMT4">
                  <p:embed/>
                </p:oleObj>
              </mc:Choice>
              <mc:Fallback>
                <p:oleObj name="Equation" r:id="rId3" imgW="139639" imgH="190417" progId="Equation.DSMT4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07070"/>
                        <a:ext cx="209459" cy="2856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282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</TotalTime>
  <Words>1238</Words>
  <Application>Microsoft Office PowerPoint</Application>
  <PresentationFormat>Экран (4:3)</PresentationFormat>
  <Paragraphs>241</Paragraphs>
  <Slides>15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Equation</vt:lpstr>
      <vt:lpstr>Visio</vt:lpstr>
      <vt:lpstr>Лабораторная работа № 9. РУЧНОЕ/АВТОМАТИЧЕСКОЕ УПРАВЛЕНИЕ РЕЖИМОМ АВТОНОМНО РАБОТАЮЩЕГО СИНХРОННОГО ГЕНЕРАТОРА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vik</cp:lastModifiedBy>
  <cp:revision>168</cp:revision>
  <dcterms:modified xsi:type="dcterms:W3CDTF">2021-01-25T18:17:48Z</dcterms:modified>
</cp:coreProperties>
</file>